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8" r:id="rId3"/>
    <p:sldId id="321" r:id="rId4"/>
    <p:sldId id="300" r:id="rId5"/>
    <p:sldId id="310" r:id="rId6"/>
    <p:sldId id="301" r:id="rId7"/>
    <p:sldId id="302" r:id="rId8"/>
    <p:sldId id="313" r:id="rId9"/>
    <p:sldId id="318" r:id="rId10"/>
    <p:sldId id="305" r:id="rId11"/>
    <p:sldId id="311" r:id="rId12"/>
    <p:sldId id="307" r:id="rId13"/>
    <p:sldId id="308" r:id="rId14"/>
    <p:sldId id="316" r:id="rId15"/>
    <p:sldId id="262" r:id="rId16"/>
    <p:sldId id="323" r:id="rId17"/>
    <p:sldId id="296" r:id="rId18"/>
    <p:sldId id="312" r:id="rId19"/>
    <p:sldId id="314" r:id="rId20"/>
    <p:sldId id="304" r:id="rId21"/>
    <p:sldId id="275" r:id="rId22"/>
    <p:sldId id="268" r:id="rId23"/>
    <p:sldId id="319" r:id="rId24"/>
    <p:sldId id="292" r:id="rId25"/>
    <p:sldId id="317" r:id="rId26"/>
    <p:sldId id="293" r:id="rId27"/>
    <p:sldId id="322" r:id="rId28"/>
    <p:sldId id="320" r:id="rId29"/>
    <p:sldId id="281" r:id="rId30"/>
    <p:sldId id="266" r:id="rId31"/>
    <p:sldId id="282" r:id="rId32"/>
    <p:sldId id="283" r:id="rId33"/>
    <p:sldId id="284" r:id="rId34"/>
    <p:sldId id="285" r:id="rId35"/>
    <p:sldId id="286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D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66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4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2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8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52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5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6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9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4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53C5C83-4DE0-4005-B477-1A62337DFCD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9F5EB4-72EF-4E6D-BD9A-A3FEB81CE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839200" cy="1828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Or</a:t>
            </a:r>
            <a:r>
              <a:rPr lang="sr-Latn-RS" sz="4400" dirty="0" smtClean="0">
                <a:solidFill>
                  <a:srgbClr val="00B050"/>
                </a:solidFill>
              </a:rPr>
              <a:t>ganizacija humanog genoma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3129023"/>
            <a:ext cx="86106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924800" cy="868362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sr-Latn-RS" sz="2400" b="1" u="sng" dirty="0" smtClean="0">
                <a:solidFill>
                  <a:schemeClr val="accent3">
                    <a:lumMod val="75000"/>
                  </a:schemeClr>
                </a:solidFill>
              </a:rPr>
              <a:t>odirajuća DNK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sr-Latn-R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Kodirajuća DNK čini svega oko 2% genoma, od toga: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90% se prepisuje u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iRNK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odgovaraju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ći protein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R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10% stvara ostale RNK - tRNK, rRNK, nRNK, antisens RNK,...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Geni za polipeptide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(proteine) predstavljaju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jedinstvene nizove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tj. javljaju se samo jednom u genomu i to su </a:t>
            </a:r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strukturni geni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q"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Geni za sve ostale RNK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zastupljeni su u genomu veći broj puta i to su 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umereno–repetitivni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nizovi (</a:t>
            </a:r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RNK geni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lnSpc>
                <a:spcPct val="100000"/>
              </a:lnSpc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153400" cy="12192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sz="32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sr-Latn-RS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sr-Latn-RS" sz="3200" b="1" dirty="0" smtClean="0">
                <a:solidFill>
                  <a:srgbClr val="C00000"/>
                </a:solidFill>
                <a:latin typeface="+mj-lt"/>
              </a:rPr>
              <a:t>STRUKTURNI GENI</a:t>
            </a:r>
            <a:br>
              <a:rPr lang="sr-Latn-RS" sz="3200" b="1" dirty="0" smtClean="0">
                <a:solidFill>
                  <a:srgbClr val="C00000"/>
                </a:solidFill>
                <a:latin typeface="+mj-lt"/>
              </a:rPr>
            </a:br>
            <a:r>
              <a:rPr lang="sr-Latn-RS" sz="3200" b="1" dirty="0" smtClean="0">
                <a:solidFill>
                  <a:srgbClr val="C00000"/>
                </a:solidFill>
                <a:latin typeface="+mj-lt"/>
              </a:rPr>
              <a:t>- geni koji kodiraju proteine - 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819400"/>
            <a:ext cx="7213601" cy="719138"/>
            <a:chOff x="384" y="1776"/>
            <a:chExt cx="4544" cy="453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440" y="1872"/>
              <a:ext cx="2400" cy="2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40" y="1872"/>
              <a:ext cx="432" cy="2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08" y="1872"/>
              <a:ext cx="432" cy="2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272" y="187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272" y="211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76" y="1872"/>
              <a:ext cx="432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76" y="211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17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</a:rPr>
                <a:t>5’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4" y="201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3’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04" y="201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5’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04" y="177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3’</a:t>
              </a:r>
            </a:p>
          </p:txBody>
        </p:sp>
      </p:grp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657600" y="2971800"/>
            <a:ext cx="0" cy="381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4953000" y="2971800"/>
            <a:ext cx="0" cy="381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2971800"/>
            <a:ext cx="107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EGZON</a:t>
            </a:r>
            <a:r>
              <a:rPr lang="en-US" b="1" dirty="0" smtClean="0"/>
              <a:t> 1</a:t>
            </a:r>
            <a:endParaRPr lang="sr-Latn-RS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105400" y="2971800"/>
            <a:ext cx="112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EGZON 2</a:t>
            </a:r>
            <a:r>
              <a:rPr lang="en-US" b="1" dirty="0" smtClean="0"/>
              <a:t> </a:t>
            </a:r>
            <a:endParaRPr lang="sr-Latn-R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657600" y="2971800"/>
            <a:ext cx="127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  INTRON</a:t>
            </a:r>
            <a:r>
              <a:rPr lang="en-US" b="1" dirty="0" smtClean="0"/>
              <a:t> 1</a:t>
            </a:r>
            <a:endParaRPr lang="sr-Latn-RS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295400" y="2590800"/>
            <a:ext cx="14309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C00000"/>
                </a:solidFill>
              </a:rPr>
              <a:t>PROMOTOR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2971800"/>
            <a:ext cx="65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DNK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2343" y="3366674"/>
            <a:ext cx="10683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0070C0"/>
                </a:solidFill>
              </a:rPr>
              <a:t>5’ UTR ...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7497" y="3339850"/>
            <a:ext cx="10590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0070C0"/>
                </a:solidFill>
              </a:rPr>
              <a:t>... 3’ UTR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514600" y="3429000"/>
            <a:ext cx="2819400" cy="874713"/>
            <a:chOff x="1440" y="2160"/>
            <a:chExt cx="1776" cy="551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44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1440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584" y="2304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sr-Latn-RS" b="1" dirty="0" smtClean="0">
                  <a:latin typeface="Arial" charset="0"/>
                </a:rPr>
                <a:t>   </a:t>
              </a:r>
              <a:r>
                <a:rPr lang="en-US" b="1" dirty="0" err="1" smtClean="0">
                  <a:latin typeface="Arial" charset="0"/>
                </a:rPr>
                <a:t>mesto</a:t>
              </a:r>
              <a:r>
                <a:rPr lang="en-US" b="1" dirty="0" smtClean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otpočinjanja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transkripcije</a:t>
              </a:r>
              <a:endParaRPr lang="en-US" b="1" dirty="0">
                <a:latin typeface="Arial" charset="0"/>
              </a:endParaRPr>
            </a:p>
          </p:txBody>
        </p:sp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5715000" y="3429000"/>
            <a:ext cx="2438400" cy="1022350"/>
            <a:chOff x="3456" y="2160"/>
            <a:chExt cx="1536" cy="644"/>
          </a:xfrm>
        </p:grpSpPr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3456" y="2400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err="1">
                  <a:latin typeface="Arial" charset="0"/>
                </a:rPr>
                <a:t>mesto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završetka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transkripcije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42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352800" y="2209800"/>
            <a:ext cx="225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000" b="1" u="sng" dirty="0" smtClean="0">
                <a:solidFill>
                  <a:schemeClr val="accent6">
                    <a:lumMod val="50000"/>
                  </a:schemeClr>
                </a:solidFill>
              </a:rPr>
              <a:t>STRUKTURNI GEN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152400"/>
            <a:ext cx="845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Latn-R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je deo molekula DNK koji nosi informaciju za bilo koju RNK!</a:t>
            </a:r>
          </a:p>
          <a:p>
            <a:pPr lvl="0" algn="just"/>
            <a:endParaRPr lang="sr-Latn-R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rosečna veličina gena iznosi 10 – 15 Kb.</a:t>
            </a:r>
          </a:p>
          <a:p>
            <a:pPr lvl="0" algn="just">
              <a:buFont typeface="Arial" pitchFamily="34" charset="0"/>
              <a:buChar char="•"/>
            </a:pPr>
            <a:endParaRPr lang="sr-Latn-R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S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trukturni g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diskontinuirani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znači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sadrže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EGZONE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kodirajući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regioni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nekodirajući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regioni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tzv. interventne sekvence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R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162" y="4608513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Procenat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introna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prisutnih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 genu je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mnogo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veći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nego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egzona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R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r-Latn-R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R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ali broj gena čoveka nema introne (npr. geni za histone).</a:t>
            </a:r>
          </a:p>
          <a:p>
            <a:pPr>
              <a:buFont typeface="Arial" pitchFamily="34" charset="0"/>
              <a:buChar char="•"/>
            </a:pPr>
            <a:endParaRPr lang="sr-Latn-R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Veličina </a:t>
            </a:r>
            <a:r>
              <a:rPr lang="sr-Latn-R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egzona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 malo varira i u proseku iznosi </a:t>
            </a:r>
            <a:r>
              <a:rPr lang="sr-Latn-RS" b="1" u="sng" dirty="0">
                <a:latin typeface="Arial" pitchFamily="34" charset="0"/>
                <a:cs typeface="Arial" pitchFamily="34" charset="0"/>
              </a:rPr>
              <a:t>200 bp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 gena koji sadrže introne veličina </a:t>
            </a:r>
            <a:r>
              <a:rPr lang="sr-Latn-R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introna</a:t>
            </a: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veoma varira.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2819400"/>
            <a:ext cx="7213601" cy="719138"/>
            <a:chOff x="384" y="1776"/>
            <a:chExt cx="4544" cy="453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440" y="1872"/>
              <a:ext cx="2400" cy="2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40" y="1872"/>
              <a:ext cx="432" cy="2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08" y="1872"/>
              <a:ext cx="432" cy="2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272" y="187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272" y="211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76" y="1872"/>
              <a:ext cx="432" cy="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76" y="2112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17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</a:rPr>
                <a:t>5’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4" y="201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3’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04" y="201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5’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04" y="1776"/>
              <a:ext cx="2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3’</a:t>
              </a:r>
            </a:p>
          </p:txBody>
        </p:sp>
      </p:grp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657600" y="2971800"/>
            <a:ext cx="0" cy="381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4953000" y="2971800"/>
            <a:ext cx="0" cy="38100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2971800"/>
            <a:ext cx="107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EGZON</a:t>
            </a:r>
            <a:r>
              <a:rPr lang="en-US" b="1" dirty="0" smtClean="0"/>
              <a:t> 1</a:t>
            </a:r>
            <a:endParaRPr lang="sr-Latn-RS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105400" y="2971800"/>
            <a:ext cx="112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EGZON 2</a:t>
            </a:r>
            <a:r>
              <a:rPr lang="en-US" b="1" dirty="0" smtClean="0"/>
              <a:t> </a:t>
            </a:r>
            <a:endParaRPr lang="sr-Latn-R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657600" y="2971800"/>
            <a:ext cx="127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  INTRON</a:t>
            </a:r>
            <a:r>
              <a:rPr lang="en-US" b="1" dirty="0" smtClean="0"/>
              <a:t> 1</a:t>
            </a:r>
            <a:endParaRPr lang="sr-Latn-RS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295400" y="2590800"/>
            <a:ext cx="14309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C00000"/>
                </a:solidFill>
              </a:rPr>
              <a:t>PROMOTOR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2971800"/>
            <a:ext cx="65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/>
              <a:t>DNK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400" y="3352800"/>
            <a:ext cx="106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0070C0"/>
                </a:solidFill>
              </a:rPr>
              <a:t>5’ UTR ...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4128" y="3338822"/>
            <a:ext cx="105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b="1" dirty="0" smtClean="0">
                <a:solidFill>
                  <a:srgbClr val="0070C0"/>
                </a:solidFill>
              </a:rPr>
              <a:t>... 3’ UTR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514600" y="3429000"/>
            <a:ext cx="2819400" cy="874713"/>
            <a:chOff x="1440" y="2160"/>
            <a:chExt cx="1776" cy="551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44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1440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584" y="2304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sr-Latn-RS" b="1" dirty="0" smtClean="0">
                  <a:latin typeface="Arial" charset="0"/>
                </a:rPr>
                <a:t>   </a:t>
              </a:r>
              <a:r>
                <a:rPr lang="en-US" b="1" dirty="0" err="1" smtClean="0">
                  <a:latin typeface="Arial" charset="0"/>
                </a:rPr>
                <a:t>mesto</a:t>
              </a:r>
              <a:r>
                <a:rPr lang="en-US" b="1" dirty="0" smtClean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otpočinjanja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transkripcije</a:t>
              </a:r>
              <a:endParaRPr lang="en-US" b="1" dirty="0">
                <a:latin typeface="Arial" charset="0"/>
              </a:endParaRPr>
            </a:p>
          </p:txBody>
        </p:sp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5715000" y="3429000"/>
            <a:ext cx="2438400" cy="1022350"/>
            <a:chOff x="3456" y="2160"/>
            <a:chExt cx="1536" cy="644"/>
          </a:xfrm>
        </p:grpSpPr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3456" y="2400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err="1">
                  <a:latin typeface="Arial" charset="0"/>
                </a:rPr>
                <a:t>mesto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završetka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err="1">
                  <a:latin typeface="Arial" charset="0"/>
                </a:rPr>
                <a:t>transkripcije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42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352800" y="2209800"/>
            <a:ext cx="225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2000" b="1" u="sng" dirty="0" smtClean="0">
                <a:solidFill>
                  <a:schemeClr val="accent6">
                    <a:lumMod val="50000"/>
                  </a:schemeClr>
                </a:solidFill>
              </a:rPr>
              <a:t>STRUKTURNI GEN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" y="1143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astavni deo gena su i susedni delovi koji imaju regulatornu ulogu:</a:t>
            </a:r>
            <a:endParaRPr lang="en-US" u="sng" dirty="0"/>
          </a:p>
        </p:txBody>
      </p:sp>
      <p:sp>
        <p:nvSpPr>
          <p:cNvPr id="32" name="Rectangle 31"/>
          <p:cNvSpPr/>
          <p:nvPr/>
        </p:nvSpPr>
        <p:spPr>
          <a:xfrm>
            <a:off x="228600" y="47244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romotor</a:t>
            </a:r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je niz nukleotida na </a:t>
            </a:r>
            <a:r>
              <a:rPr lang="sr-Latn-R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5’ </a:t>
            </a:r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kraju gena važan za pravilano otpočinjanje transkripcije.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vaki gen za polipepdide ima svoj specifični promotor.</a:t>
            </a:r>
          </a:p>
          <a:p>
            <a:pPr marL="457200" lvl="0" indent="-457200" algn="just">
              <a:buAutoNum type="arabicPeriod"/>
            </a:pPr>
            <a:r>
              <a:rPr lang="sr-Latn-R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UTR regioni </a:t>
            </a:r>
            <a:r>
              <a:rPr lang="sr-Latn-R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(untranslated region, 5’ i 3’ kraj gena) – ulaze u sastav zrele iRNK, ali se ne prevode u protein, već imaju važnu ulogu u regulaciji translacije (sinteza proteina).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tacije sekvenca globinskog g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971800" y="6248400"/>
            <a:ext cx="35052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/>
              <a:t>Prikaz</a:t>
            </a:r>
            <a:r>
              <a:rPr lang="en-US" altLang="en-US" b="1" dirty="0"/>
              <a:t> </a:t>
            </a:r>
            <a:r>
              <a:rPr lang="en-US" altLang="en-US" b="1" dirty="0" err="1"/>
              <a:t>strukture</a:t>
            </a:r>
            <a:r>
              <a:rPr lang="en-US" altLang="en-US" b="1" dirty="0"/>
              <a:t> </a:t>
            </a:r>
            <a:r>
              <a:rPr lang="en-US" altLang="en-US" b="1" dirty="0" err="1"/>
              <a:t>gena</a:t>
            </a:r>
            <a:endParaRPr lang="en-US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10445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Arial" charset="0"/>
                <a:cs typeface="Arial" charset="0"/>
              </a:rPr>
              <a:t>egzon 1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10445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Arial" charset="0"/>
                <a:cs typeface="Arial" charset="0"/>
              </a:rPr>
              <a:t>egzon 2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10668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>
                <a:latin typeface="Arial" charset="0"/>
                <a:cs typeface="Arial" charset="0"/>
              </a:rPr>
              <a:t>egzon 3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95400"/>
            <a:ext cx="103028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Arial" charset="0"/>
                <a:cs typeface="Arial" charset="0"/>
              </a:rPr>
              <a:t>intron 1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048000"/>
            <a:ext cx="103028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b="1" dirty="0">
                <a:latin typeface="Arial" charset="0"/>
                <a:cs typeface="Arial" charset="0"/>
              </a:rPr>
              <a:t>intron 2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11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83562" cy="190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sr-Latn-C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Mesto gena na hromozomu je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GENSKI LOKUS.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041525" y="4841875"/>
            <a:ext cx="1108075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1676400"/>
            <a:ext cx="6705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homologi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h hromozoma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par gen</a:t>
            </a:r>
            <a:r>
              <a:rPr lang="sr-Latn-CS" sz="2000" b="1" dirty="0">
                <a:latin typeface="Arial" pitchFamily="34" charset="0"/>
                <a:cs typeface="Arial" pitchFamily="34" charset="0"/>
              </a:rPr>
              <a:t>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4343400" y="1752600"/>
            <a:ext cx="381000" cy="3048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4" name="Picture 12" descr="C:\Users\Korisnik\Downloads\sl, lokus,Al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3429000" cy="3581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0" y="2895600"/>
            <a:ext cx="358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 Oblici gena na jednom genskom lokusu mogu biti </a:t>
            </a:r>
          </a:p>
          <a:p>
            <a:pPr algn="ctr"/>
            <a:r>
              <a:rPr lang="sr-Latn-CS" b="1" dirty="0" smtClean="0">
                <a:latin typeface="Arial" pitchFamily="34" charset="0"/>
                <a:cs typeface="Arial" pitchFamily="34" charset="0"/>
              </a:rPr>
              <a:t>isti ili različiti.</a:t>
            </a:r>
          </a:p>
          <a:p>
            <a:pPr algn="ctr"/>
            <a:endParaRPr lang="sr-Latn-C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Latn-CS" b="1" dirty="0" smtClean="0">
                <a:latin typeface="Arial" pitchFamily="34" charset="0"/>
                <a:cs typeface="Arial" pitchFamily="34" charset="0"/>
              </a:rPr>
              <a:t> Različite forme jednog gena su </a:t>
            </a:r>
            <a:r>
              <a:rPr lang="sr-Latn-C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alele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467600" cy="7620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Latn-RS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Vezani geni</a:t>
            </a:r>
            <a:endParaRPr lang="en-US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sr-Latn-R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 koji se nalaze na jednom hromozomu (tj. jednom molekulu DNK) su vezani geni.</a:t>
            </a:r>
          </a:p>
          <a:p>
            <a:pPr marL="0" indent="0">
              <a:buNone/>
            </a:pPr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Naslednu osnovu čoveka čine:</a:t>
            </a:r>
          </a:p>
          <a:p>
            <a:pPr>
              <a:buFontTx/>
              <a:buChar char="-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grupe vezanih autozomnih gena, i</a:t>
            </a:r>
          </a:p>
          <a:p>
            <a:pPr>
              <a:buFontTx/>
              <a:buChar char="-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jedna grupa X-vezanih gena (žene), odnosno</a:t>
            </a:r>
          </a:p>
          <a:p>
            <a:pPr>
              <a:buFontTx/>
              <a:buChar char="-"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jedna grupa X-vezanih gena i jedna grupa Y-vezanih gena (muškarci).</a:t>
            </a:r>
          </a:p>
          <a:p>
            <a:pPr>
              <a:buFontTx/>
              <a:buChar char="-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HAPLOTIP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čini skup ALELA koji su vezani na određenom hromozomu.</a:t>
            </a:r>
          </a:p>
          <a:p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Vezani geni se zajedno prenose na potomstvo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kao i osobine koje određuju (korelativno nasleđivanje).</a:t>
            </a:r>
          </a:p>
          <a:p>
            <a:pPr algn="just"/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Vezani geni se mogu razdvojiti tokom krosing-overa. </a:t>
            </a:r>
          </a:p>
          <a:p>
            <a:pPr marL="34290" indent="0" algn="just">
              <a:buNone/>
            </a:pP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Ukoliko je rastojanje između vezanih gena manje, manja je i verovatnoća da će se razdvojiti, i obrnuto.</a:t>
            </a:r>
          </a:p>
          <a:p>
            <a:pPr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37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R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Mapiranje gena </a:t>
            </a:r>
          </a:p>
          <a:p>
            <a:pPr marL="0" indent="0"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- je postupak kojim se utvrđuje položaj gena na hromozomu tj. njegov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GENSKI LOKUS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Latn-R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izička mapa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daje poziciju gena na hromozomu, kao i udaljenost od drugih gena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kroz broj baznih parova  (apsolutna vrednost).</a:t>
            </a: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Latn-RS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enska mapa</a:t>
            </a:r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daje poziciju genskih lokusa na osnovu učestalosti  razdvajanja vezanih gena (relativne vrednosti). </a:t>
            </a: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edinica genske mape je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1cM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(centi Morgan), što odgovara frekvenciji rekombinacije od 1%.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A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ko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se vezani geni razdvajaju u 1% potomaka to znači da su međusobno udaljeni 1cM.</a:t>
            </a:r>
          </a:p>
          <a:p>
            <a:pPr algn="just"/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8382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sr-Latn-RS" sz="3200" b="1" dirty="0" smtClean="0">
                <a:solidFill>
                  <a:srgbClr val="C00000"/>
                </a:solidFill>
                <a:latin typeface="+mj-lt"/>
              </a:rPr>
              <a:t>rganizacija i raspored strukturnih gena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8" name="Picture 2" descr="scan0002"/>
          <p:cNvPicPr>
            <a:picLocks noChangeAspect="1" noChangeArrowheads="1"/>
          </p:cNvPicPr>
          <p:nvPr/>
        </p:nvPicPr>
        <p:blipFill>
          <a:blip r:embed="rId2"/>
          <a:srcRect l="2563" t="3334" r="2563" b="3334"/>
          <a:stretch>
            <a:fillRect/>
          </a:stretch>
        </p:blipFill>
        <p:spPr bwMode="auto">
          <a:xfrm>
            <a:off x="2057400" y="581025"/>
            <a:ext cx="6743614" cy="5607050"/>
          </a:xfrm>
          <a:prstGeom prst="rect">
            <a:avLst/>
          </a:prstGeom>
          <a:noFill/>
          <a:ln w="762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304800" y="2286000"/>
            <a:ext cx="457200" cy="381000"/>
          </a:xfrm>
          <a:prstGeom prst="rect">
            <a:avLst/>
          </a:prstGeom>
          <a:solidFill>
            <a:srgbClr val="F01035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304800" y="3733800"/>
            <a:ext cx="457200" cy="381000"/>
          </a:xfrm>
          <a:prstGeom prst="rect">
            <a:avLst/>
          </a:prstGeom>
          <a:solidFill>
            <a:srgbClr val="339966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1676400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rgbClr val="C00000"/>
                </a:solidFill>
                <a:latin typeface="Arial" charset="0"/>
              </a:rPr>
              <a:t>regioni bogati genima</a:t>
            </a:r>
            <a:endParaRPr lang="en-US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1676400" cy="91598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rgbClr val="006600"/>
                </a:solidFill>
                <a:latin typeface="Arial" charset="0"/>
              </a:rPr>
              <a:t>regioni siromašni genima</a:t>
            </a:r>
            <a:endParaRPr lang="en-US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6314559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sr-Latn-CS" b="1" dirty="0" smtClean="0">
                <a:solidFill>
                  <a:srgbClr val="002060"/>
                </a:solidFill>
                <a:latin typeface="Arial" charset="0"/>
              </a:rPr>
              <a:t> U regionima konstitutivnog heterohromatina nisu identifikovani geni.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457200" y="125847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 smtClean="0">
                <a:solidFill>
                  <a:srgbClr val="002060"/>
                </a:solidFill>
                <a:latin typeface="Arial" charset="0"/>
              </a:rPr>
              <a:t>Raspored gena na hromozomima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2800" b="1" u="sng" dirty="0" smtClean="0">
                <a:solidFill>
                  <a:schemeClr val="accent3">
                    <a:lumMod val="75000"/>
                  </a:schemeClr>
                </a:solidFill>
              </a:rPr>
              <a:t>Nasledna osnova čoveka:</a:t>
            </a:r>
            <a:endParaRPr lang="en-US" sz="2800" b="1" u="sng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DNK jedra (23 para hromozoma, 20-25.000 gena), i</a:t>
            </a:r>
          </a:p>
          <a:p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DNK u mitohondrijama (jedan kružni hromozom, 37 gena).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3" descr="C:\Users\Korisnik\Downloads\sl mit dnk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449" y="2741140"/>
            <a:ext cx="2552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943601" y="5248352"/>
            <a:ext cx="1981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Latn-CS" sz="1600" b="1" dirty="0" smtClean="0">
                <a:latin typeface="Arial" pitchFamily="34" charset="0"/>
                <a:cs typeface="Arial" pitchFamily="34" charset="0"/>
              </a:rPr>
              <a:t> DNK mitohondrija</a:t>
            </a:r>
          </a:p>
          <a:p>
            <a:pPr algn="ctr"/>
            <a:r>
              <a:rPr lang="sr-Latn-CS" sz="1600" b="1" dirty="0" smtClean="0">
                <a:latin typeface="Arial" pitchFamily="34" charset="0"/>
                <a:cs typeface="Arial" pitchFamily="34" charset="0"/>
              </a:rPr>
              <a:t>0,0005% </a:t>
            </a:r>
            <a:endParaRPr lang="en-US" sz="1600" dirty="0"/>
          </a:p>
        </p:txBody>
      </p:sp>
      <p:pic>
        <p:nvPicPr>
          <p:cNvPr id="14" name="Picture 5" descr="dobar G b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25" y="2402304"/>
            <a:ext cx="342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9575" y="5514459"/>
            <a:ext cx="40062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latin typeface="Arial" pitchFamily="34" charset="0"/>
                <a:cs typeface="Arial" pitchFamily="34" charset="0"/>
              </a:rPr>
              <a:t>DNK jedra (99,9995% ukupne DNK)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umani genom velicina razlicitih 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2133600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rgbClr val="FFFF00"/>
                </a:solidFill>
                <a:latin typeface="Arial" charset="0"/>
              </a:rPr>
              <a:t>Manje od 10 Kb</a:t>
            </a: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343400" y="685800"/>
            <a:ext cx="2133600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rgbClr val="FFFF00"/>
                </a:solidFill>
                <a:latin typeface="Arial" charset="0"/>
              </a:rPr>
              <a:t>Manje od 100 Kb</a:t>
            </a: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2133600" cy="36671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rgbClr val="FFFF00"/>
                </a:solidFill>
                <a:latin typeface="Arial" charset="0"/>
              </a:rPr>
              <a:t>više od 100 Kb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4026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eličina pojedinih gena izražena u bp </a:t>
            </a:r>
            <a:endParaRPr lang="en-US" u="sng" dirty="0"/>
          </a:p>
        </p:txBody>
      </p:sp>
      <p:sp>
        <p:nvSpPr>
          <p:cNvPr id="7" name="Rectangle 6"/>
          <p:cNvSpPr/>
          <p:nvPr/>
        </p:nvSpPr>
        <p:spPr>
          <a:xfrm>
            <a:off x="152400" y="22098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1400bp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600" y="61722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2,4 miliona bp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659761"/>
            <a:ext cx="7772400" cy="3962400"/>
            <a:chOff x="336" y="240"/>
            <a:chExt cx="4896" cy="3744"/>
          </a:xfrm>
          <a:solidFill>
            <a:srgbClr val="00B0F0"/>
          </a:solidFill>
        </p:grpSpPr>
        <p:pic>
          <p:nvPicPr>
            <p:cNvPr id="50179" name="Picture 3" descr="humani genom geni za histone na idiogram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240"/>
              <a:ext cx="4896" cy="37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2784" y="3264"/>
              <a:ext cx="23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dirty="0">
                <a:latin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828800" y="4572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sr-Latn-CS" b="1" dirty="0" smtClean="0">
                <a:solidFill>
                  <a:srgbClr val="0070C0"/>
                </a:solidFill>
                <a:latin typeface="Arial" charset="0"/>
              </a:rPr>
              <a:t>familija gena za histone </a:t>
            </a:r>
            <a:r>
              <a:rPr lang="sr-Latn-CS" b="1" dirty="0" smtClean="0">
                <a:solidFill>
                  <a:prstClr val="black"/>
                </a:solidFill>
                <a:latin typeface="Arial" charset="0"/>
              </a:rPr>
              <a:t>- geni su delom </a:t>
            </a:r>
            <a:r>
              <a:rPr lang="sr-Latn-CS" b="1" dirty="0">
                <a:solidFill>
                  <a:prstClr val="black"/>
                </a:solidFill>
                <a:latin typeface="Arial" charset="0"/>
              </a:rPr>
              <a:t>grupisani na istom </a:t>
            </a:r>
            <a:r>
              <a:rPr lang="sr-Latn-CS" b="1" dirty="0" smtClean="0">
                <a:solidFill>
                  <a:prstClr val="black"/>
                </a:solidFill>
                <a:latin typeface="Arial" charset="0"/>
              </a:rPr>
              <a:t>hromozomu, ali  </a:t>
            </a:r>
            <a:r>
              <a:rPr lang="sr-Latn-CS" b="1" dirty="0">
                <a:solidFill>
                  <a:prstClr val="black"/>
                </a:solidFill>
                <a:latin typeface="Arial" charset="0"/>
              </a:rPr>
              <a:t>i na </a:t>
            </a:r>
            <a:r>
              <a:rPr lang="sr-Latn-CS" b="1" dirty="0" smtClean="0">
                <a:solidFill>
                  <a:prstClr val="black"/>
                </a:solidFill>
                <a:latin typeface="Arial" charset="0"/>
              </a:rPr>
              <a:t>različitim hromozomima.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32350"/>
            <a:ext cx="8763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Familije gena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g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rupe gena koji pokazuju sličnost u sastavu nukleotida ili sličnost u strukturi aminokiselina proteina koje kodiraju (npr. familija gena za histone, familije alfa i beta – globinskih gena,...).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Familije gena su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evolutivno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nastale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duplikacijom odgovarajućeg predačkog (prvobitnog) gena.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b="1" dirty="0">
                <a:latin typeface="Arial" pitchFamily="34" charset="0"/>
                <a:cs typeface="Arial" pitchFamily="34" charset="0"/>
              </a:rPr>
              <a:t>Nastale kopije gena koje nisu funkcionalne (mutacija)  su </a:t>
            </a:r>
            <a:r>
              <a:rPr lang="sr-Latn-RS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pseudogeni.</a:t>
            </a:r>
          </a:p>
          <a:p>
            <a:pPr algn="just"/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u="sng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uperfamilije gena</a:t>
            </a:r>
            <a:r>
              <a:rPr lang="sr-Latn-R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sadrže više genskih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familija, npr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. za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imunoglobuline – </a:t>
            </a:r>
          </a:p>
          <a:p>
            <a:pPr algn="just"/>
            <a:r>
              <a:rPr lang="sr-Latn-RS" b="1" dirty="0" smtClean="0">
                <a:latin typeface="Arial" pitchFamily="34" charset="0"/>
                <a:cs typeface="Arial" pitchFamily="34" charset="0"/>
              </a:rPr>
              <a:t>geni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za imunoglobuline, T-receptore, HLA gene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,... Ovi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geni kodiraju proteine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   koji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su različitih struktura, ali svi imaju ulogu u imunom sistemu.</a:t>
            </a: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sr-Latn-R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umani genom geni u intron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62313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etka pojava u genomu:</a:t>
            </a:r>
          </a:p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geni se delom preklapaju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(prepisuju sa različitih lanaca DNK - HLA lokusi). </a:t>
            </a:r>
          </a:p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jedni </a:t>
            </a:r>
            <a:r>
              <a:rPr lang="sr-Latn-R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eni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nalaze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intronima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koriste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razli</a:t>
            </a:r>
            <a:r>
              <a:rPr lang="sr-Latn-CS" sz="2000" b="1" dirty="0">
                <a:latin typeface="Arial" pitchFamily="34" charset="0"/>
                <a:cs typeface="Arial" pitchFamily="34" charset="0"/>
              </a:rPr>
              <a:t>čite 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DNK lance). Primer je gen za neurofibromatozu: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791659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NF1 gen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 u okviru koga se nalaze tri mala unutrašnja gena: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95400" y="3429000"/>
            <a:ext cx="1371600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Arial" charset="0"/>
              </a:rPr>
              <a:t>Egzon</a:t>
            </a:r>
            <a:r>
              <a:rPr lang="en-US" dirty="0">
                <a:latin typeface="Arial" charset="0"/>
              </a:rPr>
              <a:t> 26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162800" y="3370135"/>
            <a:ext cx="1371600" cy="36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Arial" charset="0"/>
              </a:rPr>
              <a:t>Egzon</a:t>
            </a:r>
            <a:r>
              <a:rPr lang="en-US" dirty="0">
                <a:latin typeface="Arial" charset="0"/>
              </a:rPr>
              <a:t> 27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Latn-RS" sz="3200" b="1" dirty="0" smtClean="0">
                <a:solidFill>
                  <a:srgbClr val="002060"/>
                </a:solidFill>
                <a:latin typeface="+mj-lt"/>
              </a:rPr>
              <a:t>RNK GENI</a:t>
            </a:r>
            <a:br>
              <a:rPr lang="sr-Latn-RS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sr-Latn-RS" sz="3200" b="1" dirty="0" smtClean="0">
                <a:solidFill>
                  <a:srgbClr val="002060"/>
                </a:solidFill>
                <a:latin typeface="+mj-lt"/>
              </a:rPr>
              <a:t>- geni za rRNK i tRNK-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851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28600"/>
            <a:ext cx="8458200" cy="1219200"/>
          </a:xfrm>
        </p:spPr>
        <p:txBody>
          <a:bodyPr>
            <a:normAutofit/>
          </a:bodyPr>
          <a:lstStyle/>
          <a:p>
            <a:r>
              <a:rPr lang="sr-Latn-RS" sz="2400" b="1" u="sng" dirty="0" smtClean="0">
                <a:solidFill>
                  <a:srgbClr val="0070C0"/>
                </a:solidFill>
              </a:rPr>
              <a:t/>
            </a:r>
            <a:br>
              <a:rPr lang="sr-Latn-RS" sz="2400" b="1" u="sng" dirty="0" smtClean="0">
                <a:solidFill>
                  <a:srgbClr val="0070C0"/>
                </a:solidFill>
              </a:rPr>
            </a:br>
            <a:r>
              <a:rPr lang="en-US" sz="2400" b="1" u="sng" dirty="0" smtClean="0">
                <a:solidFill>
                  <a:srgbClr val="0070C0"/>
                </a:solidFill>
              </a:rPr>
              <a:t>R</a:t>
            </a:r>
            <a:r>
              <a:rPr lang="sr-Latn-RS" sz="2400" b="1" u="sng" dirty="0" smtClean="0">
                <a:solidFill>
                  <a:srgbClr val="0070C0"/>
                </a:solidFill>
              </a:rPr>
              <a:t>NK geni</a:t>
            </a:r>
            <a:r>
              <a:rPr lang="sr-Latn-RS" sz="2400" b="1" dirty="0" smtClean="0">
                <a:solidFill>
                  <a:srgbClr val="0070C0"/>
                </a:solidFill>
              </a:rPr>
              <a:t>: </a:t>
            </a:r>
            <a:r>
              <a:rPr lang="sr-Latn-R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umereno - repetitivne sekvence DNK koje se ponavljaju nekoliko stotina puta u genomu.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" y="1481328"/>
            <a:ext cx="85344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Geni za rRNK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(familiju rRNK gena čini 800 gena) :  </a:t>
            </a:r>
          </a:p>
          <a:p>
            <a:pPr algn="just"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30 do 40 tandemskih ponovaka u nizu.  </a:t>
            </a:r>
          </a:p>
          <a:p>
            <a:pPr algn="just"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nalaze se na kratkim kracima hr. 13, 14, 15, 21 i 22. </a:t>
            </a:r>
          </a:p>
          <a:p>
            <a:pPr algn="just"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oko ovigh regiona se formira jedarce (nukleolus) i to su nukleolus organizujući regioni tzv. 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NOR-ovi.</a:t>
            </a: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Latn-R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eni za tRNK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familiju tRNK gena čini 500 gena):</a:t>
            </a:r>
          </a:p>
          <a:p>
            <a:pPr algn="just"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grupišu se u 49 familija, koliki je broj različitih molekula tRNK u citoplazmi. </a:t>
            </a:r>
          </a:p>
          <a:p>
            <a:pPr algn="just"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geni za tRNK su rasuti na svim hromozomima osim na hr. 22 i Y 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</a:rPr>
              <a:t>NEKODIRAJUĆA DNK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41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r-Latn-RS" sz="2400" b="1" u="sng" dirty="0" smtClean="0">
                <a:solidFill>
                  <a:schemeClr val="accent3">
                    <a:lumMod val="75000"/>
                  </a:schemeClr>
                </a:solidFill>
              </a:rPr>
              <a:t>ekodirajuća DNK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8674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ini više od 95% genoma čoveka. </a:t>
            </a:r>
          </a:p>
          <a:p>
            <a:pPr algn="just"/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adrži uglavnom nizove nukleotida koji se ponavljaju veliki broj puta i to su 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visokorepetitivni </a:t>
            </a:r>
            <a:r>
              <a:rPr lang="sr-Latn-R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nizovi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(sekvence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Visokorepetitivna DNK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može da bude </a:t>
            </a:r>
          </a:p>
          <a:p>
            <a:pPr marL="34290" indent="0"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1. grupisana u tandemskim ponovcima, ili kao </a:t>
            </a: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marL="34290" indent="0"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2. kopije rasute u genomu.</a:t>
            </a:r>
          </a:p>
          <a:p>
            <a:pPr marL="0" indent="0" algn="just">
              <a:buNone/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Nekodirajuća DNK rasuta u genomu je nastala od RNK transkripta  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retrotranspozicijom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(podrazumeva sintezu DNK na RNK molekulu kao matrici, u prisustvu enzima reverzne transkriptaze). Tako nastao molekul DNK je cDNK ili komplementarna DNK koja se ugrađuje u DNK hromozoma na različitim mestima.</a:t>
            </a:r>
          </a:p>
          <a:p>
            <a:pPr algn="just"/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76200"/>
            <a:ext cx="8458200" cy="7162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sr-Latn-RS" sz="2800" b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sr-Latn-RS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Nekodirajuća </a:t>
            </a:r>
            <a:r>
              <a:rPr lang="sr-Latn-RS" sz="28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DNK </a:t>
            </a:r>
            <a:r>
              <a:rPr lang="sr-Latn-RS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vidu tandemskih ponovaka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r-Latn-R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atelitna DNK </a:t>
            </a:r>
            <a:r>
              <a:rPr lang="sr-Latn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(ponovci veličine 5-171bp,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od 100kb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do nekoliko 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Mb)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- zahvata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velika deo genoma i ulazi u sastav </a:t>
            </a:r>
            <a:r>
              <a:rPr lang="sr-Latn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hetrohromatina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, naročito centromernih regiona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endParaRPr lang="sr-Latn-RS" sz="2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R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inisatelitna DNK</a:t>
            </a:r>
            <a:r>
              <a:rPr lang="sr-Latn-R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(ponovci veličine </a:t>
            </a:r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9-64bp</a:t>
            </a:r>
            <a:r>
              <a:rPr lang="sr-Latn-R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od 100 do 20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000bp)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- pokazuje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veliku raznolikost u broju ponovaka tj. </a:t>
            </a:r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polimorfizam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- velika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familija je u </a:t>
            </a:r>
            <a:r>
              <a:rPr lang="sr-Latn-R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telomernim regionima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TTAGGG nizovi se ponavljaju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u dužini 3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-20kb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) i odgovorni su za funkciju telomera</a:t>
            </a: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r-Latn-R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Latn-RS" sz="28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ikrosatelitna DNK </a:t>
            </a:r>
            <a:r>
              <a:rPr lang="sr-Latn-R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(ponovci do 10 bp,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veličine do 100bp) </a:t>
            </a:r>
            <a:endParaRPr lang="sr-Latn-RS" sz="2800" b="1" dirty="0" smtClean="0">
              <a:latin typeface="Arial" pitchFamily="34" charset="0"/>
              <a:cs typeface="Arial" pitchFamily="34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- nalazi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se uglavnom van gena ili </a:t>
            </a:r>
            <a:r>
              <a:rPr lang="sr-Latn-R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okviru introna, 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i rasuta je na svim hromozomima u genomu.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visoko </a:t>
            </a:r>
            <a:r>
              <a:rPr lang="sr-Latn-R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Latn-R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polimorfna!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r-Latn-R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najčešći </a:t>
            </a:r>
            <a:r>
              <a:rPr lang="sr-Latn-R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vid mikrosatelitene DNK su ponovci od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sr-Latn-R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nukleotida koji se danas koriste kao DNK markeri kod DNK identifikacije osoba.</a:t>
            </a:r>
            <a:endParaRPr lang="en-US" sz="28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6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MITOHONDRIJALNA DNK (mtDNK)</a:t>
            </a:r>
            <a:endParaRPr lang="en-US" sz="4000" dirty="0"/>
          </a:p>
        </p:txBody>
      </p:sp>
      <p:pic>
        <p:nvPicPr>
          <p:cNvPr id="4" name="Picture 2" descr="C:\Users\user\Documents\mit org s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897832" cy="18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39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6172200"/>
          </a:xfrm>
        </p:spPr>
        <p:txBody>
          <a:bodyPr>
            <a:normAutofit fontScale="92500" lnSpcReduction="20000"/>
          </a:bodyPr>
          <a:lstStyle/>
          <a:p>
            <a:endParaRPr lang="sr-Latn-RS" sz="2400" dirty="0" smtClean="0"/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itohondrijalna DNK je mali kružni molekul dvolančane DNK sa </a:t>
            </a:r>
          </a:p>
          <a:p>
            <a:pPr marL="0" indent="0">
              <a:buNone/>
            </a:pP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 gena (tj. 16569 bp). </a:t>
            </a:r>
          </a:p>
          <a:p>
            <a:endParaRPr lang="sr-Latn-R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adrži samo egzone.</a:t>
            </a:r>
          </a:p>
          <a:p>
            <a:pPr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Nije vezana za histone.</a:t>
            </a:r>
          </a:p>
          <a:p>
            <a:pPr algn="just"/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itohomdrijalni genom čini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gena za rRNK</a:t>
            </a:r>
          </a:p>
          <a:p>
            <a:pPr marL="0" indent="0" algn="just">
              <a:buNone/>
            </a:pPr>
            <a:r>
              <a:rPr lang="sr-Latn-R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- 22 gena za tRNK</a:t>
            </a:r>
          </a:p>
          <a:p>
            <a:pPr marL="0" indent="0" algn="just">
              <a:buNone/>
            </a:pPr>
            <a:r>
              <a:rPr lang="sr-Latn-R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- 13 gena za proteine</a:t>
            </a:r>
          </a:p>
          <a:p>
            <a:pPr marL="0" indent="0"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Genetički kod u mitohondrijama: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kodirajućih tripleta i 4 nekodirajuća tripleta</a:t>
            </a:r>
          </a:p>
          <a:p>
            <a:pPr algn="just">
              <a:lnSpc>
                <a:spcPct val="120000"/>
              </a:lnSpc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(četiri kodona se drugačije prevode nego u citoplazmi - npr. stop kodon UGA u mitohondrijama je kodon za aminokiselinu triptofan, a AUA za metionin).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sz="2400" dirty="0" smtClean="0"/>
          </a:p>
          <a:p>
            <a:pPr marL="0" indent="0" algn="just"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117893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 GENOM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623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3352800" y="2743200"/>
            <a:ext cx="2438400" cy="2362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705600" y="533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68243" y="255032"/>
            <a:ext cx="7848600" cy="6324600"/>
            <a:chOff x="576" y="0"/>
            <a:chExt cx="4944" cy="43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0"/>
              <a:ext cx="4416" cy="4320"/>
              <a:chOff x="576" y="0"/>
              <a:chExt cx="4416" cy="4320"/>
            </a:xfrm>
          </p:grpSpPr>
          <p:pic>
            <p:nvPicPr>
              <p:cNvPr id="41995" name="Picture 6" descr="humani genom mitohondrijalna DNK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6" y="0"/>
                <a:ext cx="4416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6" name="Rectangle 7"/>
              <p:cNvSpPr>
                <a:spLocks noChangeArrowheads="1"/>
              </p:cNvSpPr>
              <p:nvPr/>
            </p:nvSpPr>
            <p:spPr bwMode="auto">
              <a:xfrm>
                <a:off x="4704" y="2064"/>
                <a:ext cx="288" cy="20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0" name="Text Box 8"/>
            <p:cNvSpPr txBox="1">
              <a:spLocks noChangeArrowheads="1"/>
            </p:cNvSpPr>
            <p:nvPr/>
          </p:nvSpPr>
          <p:spPr bwMode="auto">
            <a:xfrm>
              <a:off x="864" y="1478"/>
              <a:ext cx="624" cy="4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Te</a:t>
              </a:r>
              <a:r>
                <a:rPr lang="sr-Latn-CS" dirty="0">
                  <a:latin typeface="Arial" charset="0"/>
                </a:rPr>
                <a:t>ški lanac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1991" name="Text Box 9"/>
            <p:cNvSpPr txBox="1">
              <a:spLocks noChangeArrowheads="1"/>
            </p:cNvSpPr>
            <p:nvPr/>
          </p:nvSpPr>
          <p:spPr bwMode="auto">
            <a:xfrm>
              <a:off x="864" y="3444"/>
              <a:ext cx="624" cy="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latin typeface="Arial" charset="0"/>
                </a:rPr>
                <a:t>Laki</a:t>
              </a:r>
              <a:r>
                <a:rPr lang="sr-Latn-CS" dirty="0">
                  <a:latin typeface="Arial" charset="0"/>
                </a:rPr>
                <a:t> lanac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1992" name="Oval 10"/>
            <p:cNvSpPr>
              <a:spLocks noChangeArrowheads="1"/>
            </p:cNvSpPr>
            <p:nvPr/>
          </p:nvSpPr>
          <p:spPr bwMode="auto">
            <a:xfrm rot="-2775635">
              <a:off x="3840" y="2832"/>
              <a:ext cx="288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Text Box 11"/>
            <p:cNvSpPr txBox="1">
              <a:spLocks noChangeArrowheads="1"/>
            </p:cNvSpPr>
            <p:nvPr/>
          </p:nvSpPr>
          <p:spPr bwMode="auto">
            <a:xfrm>
              <a:off x="4272" y="3360"/>
              <a:ext cx="768" cy="404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DNK molekul</a:t>
              </a:r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4464" y="34"/>
              <a:ext cx="1056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CS" sz="1600" b="1" u="sng" dirty="0">
                  <a:latin typeface="Arial" charset="0"/>
                </a:rPr>
                <a:t>37 GENA</a:t>
              </a:r>
            </a:p>
            <a:p>
              <a:pPr algn="ctr">
                <a:spcBef>
                  <a:spcPct val="50000"/>
                </a:spcBef>
              </a:pPr>
              <a:r>
                <a:rPr lang="sr-Latn-CS" sz="1600" b="1" dirty="0">
                  <a:latin typeface="Arial" charset="0"/>
                </a:rPr>
                <a:t>2 rRNK</a:t>
              </a:r>
            </a:p>
            <a:p>
              <a:pPr algn="ctr">
                <a:spcBef>
                  <a:spcPct val="50000"/>
                </a:spcBef>
              </a:pPr>
              <a:r>
                <a:rPr lang="sr-Latn-CS" sz="1600" b="1" dirty="0">
                  <a:latin typeface="Arial" charset="0"/>
                </a:rPr>
                <a:t>22 tRNK</a:t>
              </a:r>
            </a:p>
            <a:p>
              <a:pPr algn="ctr">
                <a:spcBef>
                  <a:spcPct val="50000"/>
                </a:spcBef>
              </a:pPr>
              <a:r>
                <a:rPr lang="sr-Latn-CS" sz="1600" b="1" dirty="0">
                  <a:latin typeface="Arial" charset="0"/>
                </a:rPr>
                <a:t>13 iRNK</a:t>
              </a:r>
              <a:endParaRPr lang="en-US" sz="1600" b="1" dirty="0">
                <a:latin typeface="Arial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9600" y="30480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bogat Guaninom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61722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bogat Citozinom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304800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DNK mitohondrije</a:t>
            </a:r>
            <a:endParaRPr lang="en-US" sz="2000" u="sng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3048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/>
          </a:p>
          <a:p>
            <a:pPr algn="just"/>
            <a:r>
              <a:rPr lang="sr-Latn-R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 mitohondrijama se replikacija</a:t>
            </a:r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transkripcija, kao i sinteza proteina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odvijaju u </a:t>
            </a:r>
            <a:r>
              <a:rPr lang="sr-Latn-RS" sz="2000" b="1" u="sng" dirty="0" smtClean="0">
                <a:latin typeface="Arial" pitchFamily="34" charset="0"/>
                <a:cs typeface="Arial" pitchFamily="34" charset="0"/>
              </a:rPr>
              <a:t>matriksu mitohondrija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koji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sadrži veliki broj enzima koji učestvuju u tim procesima. </a:t>
            </a:r>
          </a:p>
          <a:p>
            <a:pPr algn="ctr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Ovi enzimi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se sintetišu u citoplazmatskim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ribozomima, prema instrukcijama iz jedarne DNK, i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dopremaju u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mitohondriju.</a:t>
            </a:r>
          </a:p>
          <a:p>
            <a:pPr algn="ctr"/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400" dirty="0" smtClean="0"/>
          </a:p>
          <a:p>
            <a:pPr algn="just"/>
            <a:endParaRPr lang="sr-Latn-RS" sz="2400" dirty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3223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sr-Latn-R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8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Latn-RS" sz="1800" b="1" dirty="0" smtClean="0">
                <a:latin typeface="Arial" pitchFamily="34" charset="0"/>
                <a:cs typeface="Arial" pitchFamily="34" charset="0"/>
              </a:rPr>
              <a:t>eplikacija mitohondrijalne DNK</a:t>
            </a:r>
            <a:endParaRPr lang="sr-Latn-R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ocuments\mitDNA replika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8803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914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R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Replikacija mtDNK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nije sinhronizovana sa replikacijom jedarne DNK, već se događa tokom celog ćelijskog ciklusa.</a:t>
            </a:r>
          </a:p>
        </p:txBody>
      </p:sp>
    </p:spTree>
    <p:extLst>
      <p:ext uri="{BB962C8B-B14F-4D97-AF65-F5344CB8AC3E}">
        <p14:creationId xmlns:p14="http://schemas.microsoft.com/office/powerpoint/2010/main" val="1177694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39624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sr-Latn-RS" sz="2000" dirty="0" smtClean="0"/>
          </a:p>
          <a:p>
            <a:pPr>
              <a:lnSpc>
                <a:spcPct val="100000"/>
              </a:lnSpc>
            </a:pPr>
            <a:r>
              <a:rPr lang="sr-Latn-RS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Transkripcija mtDNK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je simetrična i podrazumeva prepis oba lanca istom brzinom.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Transkripciju kontrolišu dva zasebna promotora (na svakom lanacu), prepisom nastaju dva transkripta, a svaki predstavlja celu kopiju jednog lanca mtDNK.</a:t>
            </a:r>
          </a:p>
          <a:p>
            <a:pPr algn="just">
              <a:lnSpc>
                <a:spcPct val="100000"/>
              </a:lnSpc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Nakon transkripcije sledi enzimska obrada transkripta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što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daje iRNK, tRNK i rRNK mitohondrija.</a:t>
            </a:r>
          </a:p>
          <a:p>
            <a:pPr algn="just">
              <a:lnSpc>
                <a:spcPct val="100000"/>
              </a:lnSpc>
            </a:pPr>
            <a:endParaRPr lang="sr-Latn-RS" sz="2000" dirty="0"/>
          </a:p>
          <a:p>
            <a:pPr algn="just">
              <a:lnSpc>
                <a:spcPct val="100000"/>
              </a:lnSpc>
            </a:pPr>
            <a:endParaRPr lang="sr-Latn-RS" sz="2000" dirty="0" smtClean="0"/>
          </a:p>
          <a:p>
            <a:pPr algn="just">
              <a:lnSpc>
                <a:spcPct val="100000"/>
              </a:lnSpc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76749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4958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sr-Latn-R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Translacija (sinteza proteina) u mitohodrijama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odvija se na ribozomima mitohondrija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sintetisani proteini se koriste unutar mitohondrija i nikada ih ne napuštaju.</a:t>
            </a:r>
          </a:p>
          <a:p>
            <a:pPr>
              <a:lnSpc>
                <a:spcPct val="110000"/>
              </a:lnSpc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Analiza ovih proteina je pokazala da su oni subjedinice enzima oksidativne fosforilacije.</a:t>
            </a:r>
          </a:p>
          <a:p>
            <a:pPr algn="just">
              <a:lnSpc>
                <a:spcPct val="110000"/>
              </a:lnSpc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Ipak, najveći broj proteina potereban za strukturu i funkciju mitohondrija sintetiše se u ribozomima citoplazme, prema iRNK koja je prepisana u jedru.</a:t>
            </a:r>
          </a:p>
          <a:p>
            <a:pPr>
              <a:lnSpc>
                <a:spcPct val="110000"/>
              </a:lnSpc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001429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4114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000" dirty="0" smtClean="0"/>
          </a:p>
          <a:p>
            <a:pPr algn="just">
              <a:lnSpc>
                <a:spcPct val="10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Ustanovljeno je da mitohondrijalna DNK određuje neka fenotipska svojstva i da se prenose maternalno tj. putem mitohondrija majke.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Mutacije na mtDNK se dešavaju češće nego mutacije jedarne DNK i prenose se na potomke.</a:t>
            </a:r>
          </a:p>
          <a:p>
            <a:pPr algn="just">
              <a:lnSpc>
                <a:spcPct val="100000"/>
              </a:lnSpc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Mnogi neuromuskularni poremećaji su posledica poremećaja oksidativne fosforilacije u mitohondrijama (poremećena proizvodnja energije), a nasleđuju se od majke.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6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58143"/>
              </p:ext>
            </p:extLst>
          </p:nvPr>
        </p:nvGraphicFramePr>
        <p:xfrm>
          <a:off x="304800" y="457200"/>
          <a:ext cx="8610600" cy="601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4641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enom čoveka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jedarni</a:t>
                      </a:r>
                      <a:r>
                        <a:rPr lang="sr-Latn-R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mitohondrijalni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eličina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 Mb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 Kb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 različitih DNK molekula</a:t>
                      </a:r>
                      <a:endPara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autozoma, X i Y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prstenasti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92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 DNK molekula po ćeliji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haploid, 46 diploid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više hiljada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DNK proteini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istoni i nehistonski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</a:t>
                      </a:r>
                      <a:r>
                        <a:rPr lang="sr-Latn-R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proteina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 gena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oko 20 000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epetitivna DNK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eliki deo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eoma malo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ranskripcija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ećinom</a:t>
                      </a:r>
                      <a:r>
                        <a:rPr lang="sr-Latn-R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pojedinačnih gena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iše gena zajedno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ntroni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risutni u većini gena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odsutni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kodirajuće DNK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ifra ili kod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niverzalna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odstupanja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asleđivanje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endelsko, paternalno Y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sr-Latn-R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aternalno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sr-Latn-RS" sz="2800" b="1" u="sng" dirty="0" smtClean="0">
                <a:solidFill>
                  <a:schemeClr val="accent3">
                    <a:lumMod val="75000"/>
                  </a:schemeClr>
                </a:solidFill>
              </a:rPr>
              <a:t>enom čoveka </a:t>
            </a:r>
            <a:endParaRPr lang="en-US" sz="28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352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enom je kompletan nasledni materijal jednog organizma tj.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sr-Latn-R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KODIRAJUĆI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(geni) i </a:t>
            </a:r>
            <a:r>
              <a:rPr lang="sr-Latn-R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NEKODIRAJUĆI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segmenti.</a:t>
            </a:r>
          </a:p>
          <a:p>
            <a:pPr algn="ctr">
              <a:buNone/>
            </a:pPr>
            <a:endParaRPr lang="sr-Latn-R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Genom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eukariota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kompletan nasledni materijal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sadržan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hromozomima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JEDNE HAPLOIDNE ĆELIJE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(polne 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ćelije).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endParaRPr lang="sr-Latn-R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sr-Latn-R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enom kod čoveka uključuje:</a:t>
            </a:r>
          </a:p>
          <a:p>
            <a:pPr algn="ctr">
              <a:buFontTx/>
              <a:buChar char="-"/>
            </a:pPr>
            <a:r>
              <a:rPr lang="sr-Latn-R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genom jedra, i </a:t>
            </a:r>
          </a:p>
          <a:p>
            <a:pPr algn="ctr">
              <a:buFontTx/>
              <a:buChar char="-"/>
            </a:pPr>
            <a:r>
              <a:rPr lang="sr-Latn-R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genom mitohondrija.</a:t>
            </a:r>
          </a:p>
          <a:p>
            <a:pPr algn="just"/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RS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4-l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534400" cy="61722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4953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6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Calibri" pitchFamily="34" charset="0"/>
              </a:rPr>
              <a:t>K</a:t>
            </a:r>
            <a:r>
              <a:rPr lang="sr-Latn-RS" sz="26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Calibri" pitchFamily="34" charset="0"/>
              </a:rPr>
              <a:t>arakteristike genoma: </a:t>
            </a:r>
          </a:p>
          <a:p>
            <a:pPr marL="457200" indent="-457200" algn="ctr">
              <a:buNone/>
            </a:pPr>
            <a:endParaRPr lang="sr-Latn-RS" b="1" u="sng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r-Latn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veličina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izražava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brojem baznih parova </a:t>
            </a: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bp), i to je </a:t>
            </a:r>
            <a:r>
              <a:rPr lang="sr-Latn-R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vrednost</a:t>
            </a: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Latn-R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i vrsta gena</a:t>
            </a:r>
          </a:p>
          <a:p>
            <a:pPr marL="457200" indent="-457200">
              <a:buNone/>
            </a:pPr>
            <a:endParaRPr lang="sr-Latn-R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sr-Latn-R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jedinstvene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sekvence i ponavljajući nizovi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nukleotida</a:t>
            </a: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endParaRPr 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funkcija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kodirajući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i nekodirajući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regioni</a:t>
            </a: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sr-Latn-RS" sz="2400" b="1" u="sng" dirty="0" smtClean="0">
                <a:solidFill>
                  <a:schemeClr val="accent3">
                    <a:lumMod val="75000"/>
                  </a:schemeClr>
                </a:solidFill>
              </a:rPr>
              <a:t>enom jedra</a:t>
            </a:r>
            <a:endParaRPr lang="en-US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r-Latn-R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aploidni genom čoveka čine: </a:t>
            </a:r>
          </a:p>
          <a:p>
            <a:pPr algn="just">
              <a:buNone/>
            </a:pPr>
            <a:r>
              <a:rPr lang="sr-Latn-R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- 22 autozomna hromozoma i jedan polni hromozom</a:t>
            </a: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- sadrži blizu 3 milijarde i 200 000 baznih parova, od čega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milijarde bp čini euhromatin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R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200.000 bp čini konstitutivni heterohromatin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(centromerni regioni svih hromozoma, kao i na hromozomima – 13p, 14p, 15p, 21p i 22p; Yq i hromzomima 1q, 9q, 16q).</a:t>
            </a: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b="1" dirty="0">
                <a:latin typeface="Arial" pitchFamily="34" charset="0"/>
                <a:cs typeface="Arial" pitchFamily="34" charset="0"/>
              </a:rPr>
              <a:t>Kodirajuća i nekodirajuća DNK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sr-Latn-RS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b="1" dirty="0" smtClean="0">
                <a:latin typeface="Arial" pitchFamily="34" charset="0"/>
                <a:cs typeface="Arial" pitchFamily="34" charset="0"/>
              </a:rPr>
              <a:t>Sadrži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između </a:t>
            </a:r>
            <a:r>
              <a:rPr lang="sr-Latn-R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20 000 i 25 </a:t>
            </a:r>
            <a:r>
              <a:rPr lang="sr-Latn-R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GENA.</a:t>
            </a:r>
            <a:r>
              <a:rPr lang="sr-Latn-R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tvrđen bazni sastav euhromatina je: </a:t>
            </a:r>
          </a:p>
          <a:p>
            <a:pPr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sr-Latn-R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41% G/C parova i 59% A/T parova</a:t>
            </a:r>
          </a:p>
          <a:p>
            <a:pPr algn="just">
              <a:buNone/>
            </a:pPr>
            <a:endParaRPr lang="sr-Latn-R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struktura DNK s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74562"/>
            <a:ext cx="8877300" cy="668343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4343400" y="930890"/>
            <a:ext cx="4038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>
                <a:latin typeface="Arial" charset="0"/>
              </a:rPr>
              <a:t>A-T bazni </a:t>
            </a:r>
            <a:r>
              <a:rPr lang="sr-Latn-CS" b="1" dirty="0" smtClean="0">
                <a:latin typeface="Arial" charset="0"/>
              </a:rPr>
              <a:t>par (</a:t>
            </a:r>
            <a:r>
              <a:rPr lang="sr-Latn-CS" b="1" dirty="0">
                <a:latin typeface="Arial" charset="0"/>
              </a:rPr>
              <a:t>59</a:t>
            </a:r>
            <a:r>
              <a:rPr lang="sr-Latn-CS" b="1" dirty="0" smtClean="0">
                <a:latin typeface="Arial" charset="0"/>
              </a:rPr>
              <a:t>% euhromatina</a:t>
            </a:r>
            <a:r>
              <a:rPr lang="sr-Latn-CS" b="1" dirty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4904232" y="3137425"/>
            <a:ext cx="2362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>
                <a:latin typeface="Arial" charset="0"/>
              </a:rPr>
              <a:t>C-G bazni </a:t>
            </a:r>
            <a:r>
              <a:rPr lang="sr-Latn-CS" b="1" dirty="0" smtClean="0">
                <a:latin typeface="Arial" charset="0"/>
              </a:rPr>
              <a:t>par (41%)</a:t>
            </a:r>
            <a:endParaRPr lang="en-US" b="1" dirty="0">
              <a:latin typeface="Arial" charset="0"/>
            </a:endParaRP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3848100" y="5634100"/>
            <a:ext cx="4038600" cy="12017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b="1" dirty="0">
                <a:latin typeface="Arial" charset="0"/>
              </a:rPr>
              <a:t>1 bazni par = 1bp</a:t>
            </a:r>
          </a:p>
          <a:p>
            <a:pPr algn="ctr">
              <a:spcBef>
                <a:spcPct val="50000"/>
              </a:spcBef>
            </a:pPr>
            <a:r>
              <a:rPr lang="sr-Latn-CS" b="1" dirty="0">
                <a:latin typeface="Arial" charset="0"/>
              </a:rPr>
              <a:t>1 kilobaza = 1kb = 1000bp</a:t>
            </a:r>
          </a:p>
          <a:p>
            <a:pPr algn="ctr">
              <a:spcBef>
                <a:spcPct val="50000"/>
              </a:spcBef>
            </a:pPr>
            <a:r>
              <a:rPr lang="sr-Latn-CS" b="1" dirty="0">
                <a:latin typeface="Arial" charset="0"/>
              </a:rPr>
              <a:t>1 megabaza = 1Mb = 1000000bp</a:t>
            </a:r>
            <a:endParaRPr lang="en-US" b="1" dirty="0">
              <a:latin typeface="Arial" charset="0"/>
            </a:endParaRP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600" b="1" dirty="0" smtClean="0">
                <a:latin typeface="Arial" charset="0"/>
              </a:rPr>
              <a:t>HAPLOIDNI </a:t>
            </a:r>
            <a:r>
              <a:rPr lang="en-US" sz="1600" b="1" dirty="0" smtClean="0">
                <a:latin typeface="Arial" charset="0"/>
              </a:rPr>
              <a:t>GENOM </a:t>
            </a:r>
            <a:r>
              <a:rPr lang="sr-Latn-CS" sz="1600" b="1" dirty="0">
                <a:latin typeface="Arial" charset="0"/>
              </a:rPr>
              <a:t>ČOVEKA </a:t>
            </a:r>
            <a:endParaRPr lang="sr-Latn-CS" sz="16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sr-Latn-CS" sz="1600" b="1" dirty="0" smtClean="0">
                <a:latin typeface="Arial" charset="0"/>
              </a:rPr>
              <a:t>C ~ 3,2 </a:t>
            </a:r>
            <a:r>
              <a:rPr lang="sr-Latn-CS" sz="1600" b="1" dirty="0">
                <a:latin typeface="Arial" charset="0"/>
              </a:rPr>
              <a:t>milijarde baznih </a:t>
            </a:r>
            <a:r>
              <a:rPr lang="sr-Latn-CS" sz="1600" b="1" dirty="0" smtClean="0">
                <a:latin typeface="Arial" charset="0"/>
              </a:rPr>
              <a:t>parova (3,2 x10</a:t>
            </a:r>
            <a:r>
              <a:rPr lang="sr-Latn-CS" sz="1600" b="1" baseline="30000" dirty="0" smtClean="0">
                <a:latin typeface="Arial" charset="0"/>
              </a:rPr>
              <a:t>9</a:t>
            </a:r>
            <a:r>
              <a:rPr lang="sr-Latn-CS" sz="1600" b="1" dirty="0" smtClean="0">
                <a:latin typeface="Arial" charset="0"/>
              </a:rPr>
              <a:t> bp)</a:t>
            </a:r>
            <a:r>
              <a:rPr lang="en-US" sz="1600" b="1" dirty="0" smtClean="0">
                <a:latin typeface="Arial" charset="0"/>
              </a:rPr>
              <a:t> 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</a:rPr>
              <a:t>KODIRAJUĆA DNK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7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1614</TotalTime>
  <Words>1910</Words>
  <Application>Microsoft Office PowerPoint</Application>
  <PresentationFormat>On-screen Show (4:3)</PresentationFormat>
  <Paragraphs>324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Times New Roman</vt:lpstr>
      <vt:lpstr>Wingdings</vt:lpstr>
      <vt:lpstr>Basis</vt:lpstr>
      <vt:lpstr>Organizacija humanog genoma</vt:lpstr>
      <vt:lpstr>Nasledna osnova čoveka:</vt:lpstr>
      <vt:lpstr>PowerPoint Presentation</vt:lpstr>
      <vt:lpstr>Genom čoveka </vt:lpstr>
      <vt:lpstr>PowerPoint Presentation</vt:lpstr>
      <vt:lpstr>PowerPoint Presentation</vt:lpstr>
      <vt:lpstr>Genom jedra</vt:lpstr>
      <vt:lpstr>PowerPoint Presentation</vt:lpstr>
      <vt:lpstr>PowerPoint Presentation</vt:lpstr>
      <vt:lpstr>Kodirajuća DNK</vt:lpstr>
      <vt:lpstr> STRUKTURNI GENI - geni koji kodiraju proteine - </vt:lpstr>
      <vt:lpstr>PowerPoint Presentation</vt:lpstr>
      <vt:lpstr>PowerPoint Presentation</vt:lpstr>
      <vt:lpstr>PowerPoint Presentation</vt:lpstr>
      <vt:lpstr> Mesto gena na hromozomu je GENSKI LOKUS. </vt:lpstr>
      <vt:lpstr>     Vezani geni</vt:lpstr>
      <vt:lpstr>PowerPoint Presentation</vt:lpstr>
      <vt:lpstr>Organizacija i raspored strukturnih gena</vt:lpstr>
      <vt:lpstr>PowerPoint Presentation</vt:lpstr>
      <vt:lpstr>PowerPoint Presentation</vt:lpstr>
      <vt:lpstr>PowerPoint Presentation</vt:lpstr>
      <vt:lpstr>PowerPoint Presentation</vt:lpstr>
      <vt:lpstr>RNK GENI - geni za rRNK i tRNK-</vt:lpstr>
      <vt:lpstr> RNK geni: umereno - repetitivne sekvence DNK koje se ponavljaju nekoliko stotina puta u genomu.</vt:lpstr>
      <vt:lpstr>PowerPoint Presentation</vt:lpstr>
      <vt:lpstr>Nekodirajuća DNK</vt:lpstr>
      <vt:lpstr>PowerPoint Presentation</vt:lpstr>
      <vt:lpstr>MITOHONDRIJALNA DNK (mtDNK)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Organizacija humanog genoma</dc:title>
  <dc:creator>Korisnik</dc:creator>
  <cp:lastModifiedBy>Windows User</cp:lastModifiedBy>
  <cp:revision>172</cp:revision>
  <dcterms:created xsi:type="dcterms:W3CDTF">2019-10-08T12:16:24Z</dcterms:created>
  <dcterms:modified xsi:type="dcterms:W3CDTF">2023-03-22T11:24:41Z</dcterms:modified>
</cp:coreProperties>
</file>